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8" r:id="rId5"/>
    <p:sldId id="258" r:id="rId6"/>
    <p:sldId id="269" r:id="rId7"/>
    <p:sldId id="273" r:id="rId8"/>
    <p:sldId id="270" r:id="rId9"/>
    <p:sldId id="271" r:id="rId10"/>
    <p:sldId id="275" r:id="rId11"/>
    <p:sldId id="272" r:id="rId12"/>
    <p:sldId id="259" r:id="rId13"/>
    <p:sldId id="261" r:id="rId14"/>
    <p:sldId id="262" r:id="rId15"/>
    <p:sldId id="264" r:id="rId16"/>
    <p:sldId id="263" r:id="rId17"/>
    <p:sldId id="265" r:id="rId18"/>
    <p:sldId id="276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00"/>
    <a:srgbClr val="E2D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DC53E-1E19-4AE8-BAE1-0C142B77EA7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7FDE8-0CAA-4A8E-9C66-E68C70DE2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7FDE8-0CAA-4A8E-9C66-E68C70DE21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6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7FDE8-0CAA-4A8E-9C66-E68C70DE21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4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7FDE8-0CAA-4A8E-9C66-E68C70DE21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0455-6378-B8BF-4C63-5050D6559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B946E-0002-A3CB-2330-F7B96191A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B69C4-4CA3-D40E-0C40-93B0EB65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39C9-539E-4208-A13A-D692EDDA28B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123E9-3BC4-C031-FB1B-E0014604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F36B3-4B0B-D9A6-1D57-C6C68974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2BF-F27D-4101-8271-925527A3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7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1EFA1-2D82-FD21-6433-52C23EAE5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BC087-FE4A-71A1-FC62-8702AA315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357C2-306C-07B8-7D1F-526D2CEB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39C9-539E-4208-A13A-D692EDDA28B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31081-6A1C-99CD-9AA4-1CEF3360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9A6A3-BCC6-587A-DA49-9D4F3B22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2BF-F27D-4101-8271-925527A3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0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A9DD0-47B3-8214-1C5F-637567A1B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25465-F618-286F-DCA2-0C6F41702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3E928-CEC0-E9B4-7AA5-85FC9B45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39C9-539E-4208-A13A-D692EDDA28B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1E580-04E5-48C1-AF47-452B2C69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53C98-F8B4-5273-A779-63DC39A7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2BF-F27D-4101-8271-925527A3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FDB3-ECF9-D658-553E-157EC9A0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8F070-68E7-D60F-2035-6B85FADAD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72500-DED5-6B62-DF5F-9EE3889D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39C9-539E-4208-A13A-D692EDDA28B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5CA81-33EB-DE54-A5A2-124C1A58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12D60-E077-801B-B27E-6F7429DB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2BF-F27D-4101-8271-925527A3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7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DCE8-C30D-2174-71B2-33548D7D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9F13C-60F0-9ACB-46BE-91D45942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D2572-1C18-90A5-3A0D-A25361B8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39C9-539E-4208-A13A-D692EDDA28B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A7716-808C-BC63-0571-EC8D9CDF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2E337-1005-9414-56AA-0F651CB4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2BF-F27D-4101-8271-925527A3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3398-6F03-89EE-4120-3F91A7F3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64607-1380-556E-E9FE-FE9F37CEC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1C308-B7FC-9E46-F789-C7BED9557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A9E8F-3E1C-913E-6088-1BEB9DEA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39C9-539E-4208-A13A-D692EDDA28B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36F33-A2AC-5032-9266-B51C0D51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B878A-C3E5-2A2B-1BAF-AF73E9C3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2BF-F27D-4101-8271-925527A3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F78B-2F9B-7A57-2EDB-7E302EFE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EA810-0E8F-17E3-4557-03DCE86DB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8C6E5-C101-E901-22C5-E9F4AD078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83E45-6103-72D4-8144-758521BFE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1A11-3B75-658E-14CD-12EA69D18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4B4530-E4A5-55DC-2987-B5133351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39C9-539E-4208-A13A-D692EDDA28B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3EFC9F-52D8-15FE-7601-0500EE32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3E7EE0-7D87-5F8E-0DCE-1FBE2AF4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2BF-F27D-4101-8271-925527A3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0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F3EF-F524-5FB8-AC9D-3625BD45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51942-2F09-043F-308E-D6BC8A19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39C9-539E-4208-A13A-D692EDDA28B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F8ECB-1ADC-113B-51D3-C61D5F3E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22D15-2D46-0B32-9A18-D7182F5E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2BF-F27D-4101-8271-925527A3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5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7B54E-16D6-5742-14F4-3F977652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39C9-539E-4208-A13A-D692EDDA28B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C2467-9D78-5B5B-8396-D706C6CB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9EF2C-ED0F-229F-6F0F-B03D615A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2BF-F27D-4101-8271-925527A3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0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17E5-0350-47A7-B8F2-2C033C00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91C52-03F4-D569-748E-6AF35FA64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B93FE-637E-1248-70BB-32D7CD56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5D035-1AE1-1DB0-9525-3224194D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39C9-539E-4208-A13A-D692EDDA28B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84966-84E8-930D-0CC9-B2575E36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59844-BA77-5852-E7BC-59E10D00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2BF-F27D-4101-8271-925527A3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5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8CFA-9C93-6384-57F6-5298C4F7D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5BF44-4078-4F71-5E4F-2B9F55FE0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F44E3-CA6A-502B-95D5-273D9311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D3DF4-D500-3E0F-7958-789F39AC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39C9-539E-4208-A13A-D692EDDA28B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28008-D7EF-9EA5-F7E3-645EBAF6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C7509-7AB0-5802-CBB9-785A9556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2BF-F27D-4101-8271-925527A3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3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5F5428-11BB-E9E6-E73E-E521B689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74EDD-B642-4645-2BDA-BEF92B58A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2B89-F900-1D7C-E507-F0D2E90B4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CC39C9-539E-4208-A13A-D692EDDA28B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DCD5D-D514-0A81-AC37-1ACB68DD4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32005-6705-958E-10CD-24C04D45F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E8F2BF-F27D-4101-8271-925527A3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0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B08C-AAD8-B6CF-678D-2E6DEAC6A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3736"/>
            <a:ext cx="9144000" cy="2387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Co-Op Reflection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BEE9B-D7D7-3D2A-C670-BD240E596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1926"/>
            <a:ext cx="9144000" cy="16557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Jackson Sammartino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RoviSys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Building Technologies, GA Office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25, 2025</a:t>
            </a:r>
          </a:p>
        </p:txBody>
      </p:sp>
      <p:pic>
        <p:nvPicPr>
          <p:cNvPr id="5" name="Picture 4" descr="A person in a white shirt and tie&#10;&#10;AI-generated content may be incorrect.">
            <a:extLst>
              <a:ext uri="{FF2B5EF4-FFF2-40B4-BE49-F238E27FC236}">
                <a16:creationId xmlns:a16="http://schemas.microsoft.com/office/drawing/2014/main" id="{85121196-B662-3691-8B28-D0FD53A64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0333"/>
            <a:ext cx="1453896" cy="1453896"/>
          </a:xfrm>
          <a:prstGeom prst="rect">
            <a:avLst/>
          </a:prstGeom>
        </p:spPr>
      </p:pic>
      <p:pic>
        <p:nvPicPr>
          <p:cNvPr id="4" name="Picture 2" descr="Noah Tursam on LinkedIn: After spending the past 17 years of my life in ...">
            <a:extLst>
              <a:ext uri="{FF2B5EF4-FFF2-40B4-BE49-F238E27FC236}">
                <a16:creationId xmlns:a16="http://schemas.microsoft.com/office/drawing/2014/main" id="{BA96472A-1F33-51A1-EAA1-7EE976FBA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26" y="0"/>
            <a:ext cx="3217474" cy="9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in a white shirt and tie&#10;&#10;AI-generated content may be incorrect.">
            <a:extLst>
              <a:ext uri="{FF2B5EF4-FFF2-40B4-BE49-F238E27FC236}">
                <a16:creationId xmlns:a16="http://schemas.microsoft.com/office/drawing/2014/main" id="{28E03B68-FBAD-00E5-6B6B-C496A438B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0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14079-5BB2-20E4-8E2C-AC14105D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Water (IW) Room Overview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476D-8113-B8B2-0108-792FC49EF035}"/>
              </a:ext>
            </a:extLst>
          </p:cNvPr>
          <p:cNvSpPr/>
          <p:nvPr/>
        </p:nvSpPr>
        <p:spPr>
          <a:xfrm>
            <a:off x="1748464" y="2660904"/>
            <a:ext cx="2267712" cy="768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 Room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F8207C-FC9D-FC37-E890-E708A58A4470}"/>
              </a:ext>
            </a:extLst>
          </p:cNvPr>
          <p:cNvSpPr/>
          <p:nvPr/>
        </p:nvSpPr>
        <p:spPr>
          <a:xfrm>
            <a:off x="1047424" y="1746503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Tank 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E85CCD-8221-3502-961F-71A8EB8800AA}"/>
              </a:ext>
            </a:extLst>
          </p:cNvPr>
          <p:cNvSpPr/>
          <p:nvPr/>
        </p:nvSpPr>
        <p:spPr>
          <a:xfrm>
            <a:off x="1961824" y="1746503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Tank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4CA6F3-DBA2-3F9A-4051-2EEC09560CF7}"/>
              </a:ext>
            </a:extLst>
          </p:cNvPr>
          <p:cNvSpPr/>
          <p:nvPr/>
        </p:nvSpPr>
        <p:spPr>
          <a:xfrm>
            <a:off x="2876224" y="1737359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Tank 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805C09-4349-8E75-5C7A-F51BF09BEA72}"/>
              </a:ext>
            </a:extLst>
          </p:cNvPr>
          <p:cNvSpPr/>
          <p:nvPr/>
        </p:nvSpPr>
        <p:spPr>
          <a:xfrm>
            <a:off x="3790624" y="1746503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Tank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207319-F28C-A4B5-54D1-D86CB7181CED}"/>
              </a:ext>
            </a:extLst>
          </p:cNvPr>
          <p:cNvSpPr txBox="1"/>
          <p:nvPr/>
        </p:nvSpPr>
        <p:spPr>
          <a:xfrm>
            <a:off x="1232590" y="3608074"/>
            <a:ext cx="46652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Tank fill level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Valves/actuators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Flowmeters/totalizers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conductivity probes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Leak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oxidation treatment system</a:t>
            </a:r>
          </a:p>
        </p:txBody>
      </p:sp>
      <p:pic>
        <p:nvPicPr>
          <p:cNvPr id="16" name="Picture 15" descr="A close-up of a group of pipes&#10;&#10;AI-generated content may be incorrect.">
            <a:extLst>
              <a:ext uri="{FF2B5EF4-FFF2-40B4-BE49-F238E27FC236}">
                <a16:creationId xmlns:a16="http://schemas.microsoft.com/office/drawing/2014/main" id="{3E67BADF-8CEE-7812-56F2-B7333C5CF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51" y="1828798"/>
            <a:ext cx="5650995" cy="376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03F10FC-1239-7A9F-941C-09ADC01DC9B6}"/>
              </a:ext>
            </a:extLst>
          </p:cNvPr>
          <p:cNvSpPr txBox="1"/>
          <p:nvPr/>
        </p:nvSpPr>
        <p:spPr>
          <a:xfrm>
            <a:off x="9409177" y="1153301"/>
            <a:ext cx="2651758" cy="1477328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Start/stop/status relays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modes relays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 speeds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Leak detectors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E51301-9B23-C353-2161-DE0AB49B0730}"/>
              </a:ext>
            </a:extLst>
          </p:cNvPr>
          <p:cNvSpPr txBox="1"/>
          <p:nvPr/>
        </p:nvSpPr>
        <p:spPr>
          <a:xfrm>
            <a:off x="4562856" y="2970406"/>
            <a:ext cx="2139696" cy="1200329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humidity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Diff. pressures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B6F20-8849-1283-B813-4952DD4F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Romp 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AD095-50B9-0C80-6A48-6528F3B0CABB}"/>
              </a:ext>
            </a:extLst>
          </p:cNvPr>
          <p:cNvSpPr/>
          <p:nvPr/>
        </p:nvSpPr>
        <p:spPr>
          <a:xfrm>
            <a:off x="1335024" y="1544383"/>
            <a:ext cx="2670048" cy="731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DAHU Gallery-B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9EB16-4E09-808B-267D-558DC864FA11}"/>
              </a:ext>
            </a:extLst>
          </p:cNvPr>
          <p:cNvSpPr/>
          <p:nvPr/>
        </p:nvSpPr>
        <p:spPr>
          <a:xfrm>
            <a:off x="1344168" y="4408042"/>
            <a:ext cx="2660904" cy="365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 Supply Header-A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FACF11-67D0-2BB6-9F2C-0F7E563DB026}"/>
              </a:ext>
            </a:extLst>
          </p:cNvPr>
          <p:cNvSpPr/>
          <p:nvPr/>
        </p:nvSpPr>
        <p:spPr>
          <a:xfrm>
            <a:off x="1344168" y="2275903"/>
            <a:ext cx="2660904" cy="365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 Supply Header-B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6B370E-4BAF-A01F-A782-92A5BB05D0DA}"/>
              </a:ext>
            </a:extLst>
          </p:cNvPr>
          <p:cNvSpPr/>
          <p:nvPr/>
        </p:nvSpPr>
        <p:spPr>
          <a:xfrm>
            <a:off x="1344168" y="4773802"/>
            <a:ext cx="2660904" cy="731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DAHU Gallery-A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B57C20-B4B1-903D-652E-19AFC893561C}"/>
              </a:ext>
            </a:extLst>
          </p:cNvPr>
          <p:cNvSpPr/>
          <p:nvPr/>
        </p:nvSpPr>
        <p:spPr>
          <a:xfrm>
            <a:off x="1344168" y="5861312"/>
            <a:ext cx="2660904" cy="621792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Room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D25ECF-49F4-F6AE-ABF2-297D5E216C7D}"/>
              </a:ext>
            </a:extLst>
          </p:cNvPr>
          <p:cNvSpPr/>
          <p:nvPr/>
        </p:nvSpPr>
        <p:spPr>
          <a:xfrm>
            <a:off x="1344168" y="2641663"/>
            <a:ext cx="2660904" cy="17663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Hall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 Cold Aisles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Hot Aisles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E4F183-B345-9468-D274-5E544386B093}"/>
              </a:ext>
            </a:extLst>
          </p:cNvPr>
          <p:cNvCxnSpPr>
            <a:cxnSpLocks/>
          </p:cNvCxnSpPr>
          <p:nvPr/>
        </p:nvCxnSpPr>
        <p:spPr>
          <a:xfrm>
            <a:off x="4014216" y="3570571"/>
            <a:ext cx="5669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2635A4-6C2A-4DB3-E503-7D880B6F610F}"/>
              </a:ext>
            </a:extLst>
          </p:cNvPr>
          <p:cNvCxnSpPr>
            <a:cxnSpLocks/>
            <a:stCxn id="5" idx="3"/>
            <a:endCxn id="21" idx="1"/>
          </p:cNvCxnSpPr>
          <p:nvPr/>
        </p:nvCxnSpPr>
        <p:spPr>
          <a:xfrm flipV="1">
            <a:off x="4005072" y="1891965"/>
            <a:ext cx="5404105" cy="18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7ED21C-196F-85AC-C30C-796E94CAEEA1}"/>
              </a:ext>
            </a:extLst>
          </p:cNvPr>
          <p:cNvCxnSpPr>
            <a:cxnSpLocks/>
          </p:cNvCxnSpPr>
          <p:nvPr/>
        </p:nvCxnSpPr>
        <p:spPr>
          <a:xfrm>
            <a:off x="4014216" y="2458783"/>
            <a:ext cx="29169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0996DB8-2BBC-1DDB-82E0-92FF89AD4A21}"/>
              </a:ext>
            </a:extLst>
          </p:cNvPr>
          <p:cNvSpPr txBox="1"/>
          <p:nvPr/>
        </p:nvSpPr>
        <p:spPr>
          <a:xfrm>
            <a:off x="6949440" y="2262748"/>
            <a:ext cx="2212848" cy="646331"/>
          </a:xfrm>
          <a:prstGeom prst="rect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Dampers/actuators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Diff. pressures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DFEEDD-D26C-EEDC-2AD9-07DE915931FD}"/>
              </a:ext>
            </a:extLst>
          </p:cNvPr>
          <p:cNvSpPr/>
          <p:nvPr/>
        </p:nvSpPr>
        <p:spPr>
          <a:xfrm>
            <a:off x="1344168" y="5505322"/>
            <a:ext cx="2660904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Exhaust Fans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FB28065-0BFE-EB7E-750A-94D477FE3BE6}"/>
              </a:ext>
            </a:extLst>
          </p:cNvPr>
          <p:cNvCxnSpPr>
            <a:cxnSpLocks/>
          </p:cNvCxnSpPr>
          <p:nvPr/>
        </p:nvCxnSpPr>
        <p:spPr>
          <a:xfrm>
            <a:off x="3995928" y="5671277"/>
            <a:ext cx="5669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450520C-2524-B88A-E3A9-C2187FF12A2F}"/>
              </a:ext>
            </a:extLst>
          </p:cNvPr>
          <p:cNvSpPr txBox="1"/>
          <p:nvPr/>
        </p:nvSpPr>
        <p:spPr>
          <a:xfrm>
            <a:off x="4581144" y="5348111"/>
            <a:ext cx="2221992" cy="646331"/>
          </a:xfrm>
          <a:prstGeom prst="rect">
            <a:avLst/>
          </a:prstGeom>
          <a:noFill/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DAHUs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Modbus chain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C05477F-6DCA-9303-4A69-A4143DEC251A}"/>
              </a:ext>
            </a:extLst>
          </p:cNvPr>
          <p:cNvCxnSpPr>
            <a:cxnSpLocks/>
          </p:cNvCxnSpPr>
          <p:nvPr/>
        </p:nvCxnSpPr>
        <p:spPr>
          <a:xfrm flipV="1">
            <a:off x="4005072" y="6172208"/>
            <a:ext cx="3310128" cy="12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45BEEEA-6700-9C39-33DE-8DB850073961}"/>
              </a:ext>
            </a:extLst>
          </p:cNvPr>
          <p:cNvSpPr txBox="1"/>
          <p:nvPr/>
        </p:nvSpPr>
        <p:spPr>
          <a:xfrm>
            <a:off x="7315200" y="5846544"/>
            <a:ext cx="3419856" cy="646331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Panels: LOP, MCC, ACP,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MxC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pumps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modbus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chain</a:t>
            </a:r>
          </a:p>
        </p:txBody>
      </p:sp>
    </p:spTree>
    <p:extLst>
      <p:ext uri="{BB962C8B-B14F-4D97-AF65-F5344CB8AC3E}">
        <p14:creationId xmlns:p14="http://schemas.microsoft.com/office/powerpoint/2010/main" val="288750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2EC6-61C4-D017-6140-69271BBF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 Loved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D211E-A75A-DCAE-E587-C965A8830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and trust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“intern work”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environment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good vibes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foods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roommates I have had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528737-9701-54D0-911E-22C83E8469C0}"/>
              </a:ext>
            </a:extLst>
          </p:cNvPr>
          <p:cNvSpPr txBox="1"/>
          <p:nvPr/>
        </p:nvSpPr>
        <p:spPr>
          <a:xfrm>
            <a:off x="6254496" y="1690688"/>
            <a:ext cx="4645152" cy="414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Generous compensation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 hourly wage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Additional hourly EOSP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Overtime/weekend opportunities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Mileage rate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 diem rate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Housin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covered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Trailer loaded with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Lots of expenses covered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Travel weekends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RAC events</a:t>
            </a:r>
          </a:p>
        </p:txBody>
      </p:sp>
    </p:spTree>
    <p:extLst>
      <p:ext uri="{BB962C8B-B14F-4D97-AF65-F5344CB8AC3E}">
        <p14:creationId xmlns:p14="http://schemas.microsoft.com/office/powerpoint/2010/main" val="167326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8962-2585-DA49-0825-1244B025D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 Did Not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8DC1-A7C7-BE0C-BE37-507BA1BC5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design: “not our scope”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Tech. work rather than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On-site bureaucracy obstacles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AWS, electrical/mechanical contractors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got data hall access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Mississippi [surprise!] summer heat</a:t>
            </a:r>
          </a:p>
        </p:txBody>
      </p:sp>
      <p:pic>
        <p:nvPicPr>
          <p:cNvPr id="1026" name="Picture 2" descr="Image result for hot summer sun">
            <a:extLst>
              <a:ext uri="{FF2B5EF4-FFF2-40B4-BE49-F238E27FC236}">
                <a16:creationId xmlns:a16="http://schemas.microsoft.com/office/drawing/2014/main" id="{4BB6F925-D9D0-6D31-4A76-A0280A245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67" y="1027906"/>
            <a:ext cx="5319219" cy="443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35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7625-E507-4389-FF0B-5A8C7407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 Learned (about engineering)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38EBB-A93D-A7A8-4585-B25C4675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Translating between drawings/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real life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Electrical/circuit components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Troubleshooting skills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Building systems integration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 computers communicate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chematic Diagram Vs. Actual Circuit">
            <a:extLst>
              <a:ext uri="{FF2B5EF4-FFF2-40B4-BE49-F238E27FC236}">
                <a16:creationId xmlns:a16="http://schemas.microsoft.com/office/drawing/2014/main" id="{464B3F95-D095-B375-B716-38998BABC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53" y="3383281"/>
            <a:ext cx="6527847" cy="347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49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In The Dark Knight (2008), The Joker burns a huge pile of money early ...">
            <a:extLst>
              <a:ext uri="{FF2B5EF4-FFF2-40B4-BE49-F238E27FC236}">
                <a16:creationId xmlns:a16="http://schemas.microsoft.com/office/drawing/2014/main" id="{3B580B40-3FC4-0985-FFDA-98700AE65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9C997-FB2A-DDB7-E742-F1DCC4DC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What I Learned (about life)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8134-45B1-DD32-0F2B-6452C582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09" y="2434201"/>
            <a:ext cx="4657341" cy="37427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is not #1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is what I enjoy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&gt; fancy college degree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Collaboration/hierarchy/scope is an essential part of any job</a:t>
            </a:r>
          </a:p>
        </p:txBody>
      </p:sp>
    </p:spTree>
    <p:extLst>
      <p:ext uri="{BB962C8B-B14F-4D97-AF65-F5344CB8AC3E}">
        <p14:creationId xmlns:p14="http://schemas.microsoft.com/office/powerpoint/2010/main" val="1036637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33D240C-2220-494F-90F6-2A8A57C05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3FF8A-5E6B-5B65-BF5D-7502F656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952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Plans</a:t>
            </a:r>
          </a:p>
        </p:txBody>
      </p:sp>
      <p:pic>
        <p:nvPicPr>
          <p:cNvPr id="5" name="Picture 4" descr="A computer generated image of a rectangular object&#10;&#10;AI-generated content may be incorrect.">
            <a:extLst>
              <a:ext uri="{FF2B5EF4-FFF2-40B4-BE49-F238E27FC236}">
                <a16:creationId xmlns:a16="http://schemas.microsoft.com/office/drawing/2014/main" id="{D1CCE205-7002-253C-809A-99E371F122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1" t="2766" r="17249"/>
          <a:stretch>
            <a:fillRect/>
          </a:stretch>
        </p:blipFill>
        <p:spPr>
          <a:xfrm>
            <a:off x="-6" y="0"/>
            <a:ext cx="4711514" cy="29345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F8B5D5-EDD3-466C-9CFA-C8A8B1C7F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0840" y="361188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C6858B-B383-4FB7-AAFA-9CBB9215D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095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6A84B5D8-458C-D781-E83A-39FD7B7D1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9" r="2" b="6915"/>
          <a:stretch>
            <a:fillRect/>
          </a:stretch>
        </p:blipFill>
        <p:spPr>
          <a:xfrm>
            <a:off x="26" y="3172569"/>
            <a:ext cx="4711515" cy="36854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A4B9E-28BF-5EB7-6FBB-F59D64452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3355848"/>
            <a:ext cx="6272784" cy="282549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what I enjoy/am good at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Design, simulation, testing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Earlier stages in the design process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&gt; electrical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collab. with end-users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56505-B2DB-39E7-28E0-68A076DEFD81}"/>
              </a:ext>
            </a:extLst>
          </p:cNvPr>
          <p:cNvSpPr txBox="1"/>
          <p:nvPr/>
        </p:nvSpPr>
        <p:spPr>
          <a:xfrm>
            <a:off x="-6" y="2641131"/>
            <a:ext cx="4711516" cy="29345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Sheet thickness profile in deep-drawing manufacturing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3D8DE-BA92-E767-784C-1DB3EA7990C9}"/>
              </a:ext>
            </a:extLst>
          </p:cNvPr>
          <p:cNvSpPr txBox="1"/>
          <p:nvPr/>
        </p:nvSpPr>
        <p:spPr>
          <a:xfrm>
            <a:off x="26" y="6489456"/>
            <a:ext cx="4711515" cy="36854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testing with veterinarians</a:t>
            </a:r>
          </a:p>
        </p:txBody>
      </p:sp>
    </p:spTree>
    <p:extLst>
      <p:ext uri="{BB962C8B-B14F-4D97-AF65-F5344CB8AC3E}">
        <p14:creationId xmlns:p14="http://schemas.microsoft.com/office/powerpoint/2010/main" val="143844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F3B8-A78E-AE0A-42E7-C1E70AE2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39056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pic>
        <p:nvPicPr>
          <p:cNvPr id="12" name="Picture 11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6286C35B-F6F9-BC19-58FB-F02017EC7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830" y="2447195"/>
            <a:ext cx="1828800" cy="1828800"/>
          </a:xfrm>
          <a:prstGeom prst="rect">
            <a:avLst/>
          </a:prstGeom>
        </p:spPr>
      </p:pic>
      <p:pic>
        <p:nvPicPr>
          <p:cNvPr id="20" name="Picture 19" descr="A person in a blue shirt&#10;&#10;AI-generated content may be incorrect.">
            <a:extLst>
              <a:ext uri="{FF2B5EF4-FFF2-40B4-BE49-F238E27FC236}">
                <a16:creationId xmlns:a16="http://schemas.microsoft.com/office/drawing/2014/main" id="{04E5B472-CD9C-5DAD-0E61-4647D6A58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30" y="2447195"/>
            <a:ext cx="1828800" cy="1828800"/>
          </a:xfrm>
          <a:prstGeom prst="rect">
            <a:avLst/>
          </a:prstGeom>
        </p:spPr>
      </p:pic>
      <p:pic>
        <p:nvPicPr>
          <p:cNvPr id="22" name="Picture 21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48F1EDE3-92C2-3849-3813-F90CB565B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72" y="1401065"/>
            <a:ext cx="1828800" cy="1828800"/>
          </a:xfrm>
          <a:prstGeom prst="rect">
            <a:avLst/>
          </a:prstGeom>
        </p:spPr>
      </p:pic>
      <p:pic>
        <p:nvPicPr>
          <p:cNvPr id="24" name="Picture 23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8C60A356-4AFD-287E-C4DE-BA7BF138C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30" y="2447195"/>
            <a:ext cx="1828800" cy="1828800"/>
          </a:xfrm>
          <a:prstGeom prst="rect">
            <a:avLst/>
          </a:prstGeom>
        </p:spPr>
      </p:pic>
      <p:pic>
        <p:nvPicPr>
          <p:cNvPr id="26" name="Picture 25" descr="A person with a mustache&#10;&#10;AI-generated content may be incorrect.">
            <a:extLst>
              <a:ext uri="{FF2B5EF4-FFF2-40B4-BE49-F238E27FC236}">
                <a16:creationId xmlns:a16="http://schemas.microsoft.com/office/drawing/2014/main" id="{973D48DD-3044-B483-81FF-356C7AE1DD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2" y="3638678"/>
            <a:ext cx="1828800" cy="1828800"/>
          </a:xfrm>
          <a:prstGeom prst="rect">
            <a:avLst/>
          </a:prstGeom>
        </p:spPr>
      </p:pic>
      <p:pic>
        <p:nvPicPr>
          <p:cNvPr id="28" name="Picture 27" descr="A person with long hair smiling&#10;&#10;AI-generated content may be incorrect.">
            <a:extLst>
              <a:ext uri="{FF2B5EF4-FFF2-40B4-BE49-F238E27FC236}">
                <a16:creationId xmlns:a16="http://schemas.microsoft.com/office/drawing/2014/main" id="{82CD98E9-10F7-855F-9796-D3D796793C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72" y="3638678"/>
            <a:ext cx="1828800" cy="1828800"/>
          </a:xfrm>
          <a:prstGeom prst="rect">
            <a:avLst/>
          </a:prstGeom>
        </p:spPr>
      </p:pic>
      <p:pic>
        <p:nvPicPr>
          <p:cNvPr id="30" name="Picture 29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03263483-6328-9023-AB07-4261A3D77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30" y="100470"/>
            <a:ext cx="1828800" cy="1828800"/>
          </a:xfrm>
          <a:prstGeom prst="rect">
            <a:avLst/>
          </a:prstGeom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6A754A0D-203C-CEFC-B7D8-81185778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30" y="244719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A6C75CA-AFBA-0343-A190-276747A6F6B6}"/>
              </a:ext>
            </a:extLst>
          </p:cNvPr>
          <p:cNvSpPr txBox="1"/>
          <p:nvPr/>
        </p:nvSpPr>
        <p:spPr>
          <a:xfrm>
            <a:off x="8319042" y="4275995"/>
            <a:ext cx="1636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Austin Swindle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147D5D-394A-13AA-CBE2-825662F3E638}"/>
              </a:ext>
            </a:extLst>
          </p:cNvPr>
          <p:cNvSpPr txBox="1"/>
          <p:nvPr/>
        </p:nvSpPr>
        <p:spPr>
          <a:xfrm>
            <a:off x="598027" y="5467478"/>
            <a:ext cx="1255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Jack Jones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A2DF34-C0E4-36C2-E75D-6CCE7F0C8CA2}"/>
              </a:ext>
            </a:extLst>
          </p:cNvPr>
          <p:cNvSpPr txBox="1"/>
          <p:nvPr/>
        </p:nvSpPr>
        <p:spPr>
          <a:xfrm>
            <a:off x="1923193" y="5467478"/>
            <a:ext cx="2262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Edwin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Korzi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-Dominguez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A8E3A3-A23B-6F8D-EE83-44E2208EF0E4}"/>
              </a:ext>
            </a:extLst>
          </p:cNvPr>
          <p:cNvSpPr txBox="1"/>
          <p:nvPr/>
        </p:nvSpPr>
        <p:spPr>
          <a:xfrm>
            <a:off x="4661442" y="4275995"/>
            <a:ext cx="1636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Caswell Clark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44EC59-6F92-D1A6-1B14-A0C17CDCB44A}"/>
              </a:ext>
            </a:extLst>
          </p:cNvPr>
          <p:cNvSpPr txBox="1"/>
          <p:nvPr/>
        </p:nvSpPr>
        <p:spPr>
          <a:xfrm>
            <a:off x="6490242" y="4275995"/>
            <a:ext cx="1636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Wongyu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B3CA88-5A6E-47C8-3179-4BD6599F1536}"/>
              </a:ext>
            </a:extLst>
          </p:cNvPr>
          <p:cNvSpPr txBox="1"/>
          <p:nvPr/>
        </p:nvSpPr>
        <p:spPr>
          <a:xfrm>
            <a:off x="7404642" y="1929269"/>
            <a:ext cx="1636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Gleason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B29955-42E2-5B18-035F-3C7D5587B25B}"/>
              </a:ext>
            </a:extLst>
          </p:cNvPr>
          <p:cNvSpPr txBox="1"/>
          <p:nvPr/>
        </p:nvSpPr>
        <p:spPr>
          <a:xfrm>
            <a:off x="1321784" y="3229865"/>
            <a:ext cx="1636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Savanna Johnson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566B1E-0851-7C5D-1F91-7AA4095421C4}"/>
              </a:ext>
            </a:extLst>
          </p:cNvPr>
          <p:cNvSpPr txBox="1"/>
          <p:nvPr/>
        </p:nvSpPr>
        <p:spPr>
          <a:xfrm>
            <a:off x="10147842" y="4275995"/>
            <a:ext cx="1636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Dharmin Patel</a:t>
            </a:r>
          </a:p>
        </p:txBody>
      </p:sp>
      <p:pic>
        <p:nvPicPr>
          <p:cNvPr id="4" name="Picture 3" descr="A person with dreadlocks and beard&#10;&#10;AI-generated content may be incorrect.">
            <a:extLst>
              <a:ext uri="{FF2B5EF4-FFF2-40B4-BE49-F238E27FC236}">
                <a16:creationId xmlns:a16="http://schemas.microsoft.com/office/drawing/2014/main" id="{BAAD1213-5CDC-2214-09B4-C698A109D2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029200"/>
            <a:ext cx="182880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2662AD-44A8-43F3-3D99-EBE06719D189}"/>
              </a:ext>
            </a:extLst>
          </p:cNvPr>
          <p:cNvSpPr txBox="1"/>
          <p:nvPr/>
        </p:nvSpPr>
        <p:spPr>
          <a:xfrm>
            <a:off x="8267607" y="6519446"/>
            <a:ext cx="209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Allah-U-Akbar</a:t>
            </a:r>
          </a:p>
        </p:txBody>
      </p:sp>
    </p:spTree>
    <p:extLst>
      <p:ext uri="{BB962C8B-B14F-4D97-AF65-F5344CB8AC3E}">
        <p14:creationId xmlns:p14="http://schemas.microsoft.com/office/powerpoint/2010/main" val="795141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BBF3-806F-FBB0-CFB2-6B4DB299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 (cont.)</a:t>
            </a:r>
          </a:p>
        </p:txBody>
      </p:sp>
      <p:pic>
        <p:nvPicPr>
          <p:cNvPr id="9" name="Picture 8" descr="A group of people standing on a dock&#10;&#10;AI-generated content may be incorrect.">
            <a:extLst>
              <a:ext uri="{FF2B5EF4-FFF2-40B4-BE49-F238E27FC236}">
                <a16:creationId xmlns:a16="http://schemas.microsoft.com/office/drawing/2014/main" id="{5E3B80EB-7425-052E-A43B-FE0EB65E6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8" b="17443"/>
          <a:stretch>
            <a:fillRect/>
          </a:stretch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5" name="Picture 4" descr="A group of people looking at a device&#10;&#10;AI-generated content may be incorrect.">
            <a:extLst>
              <a:ext uri="{FF2B5EF4-FFF2-40B4-BE49-F238E27FC236}">
                <a16:creationId xmlns:a16="http://schemas.microsoft.com/office/drawing/2014/main" id="{83EE6892-A667-BED5-9938-F9E43C295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2" r="171" b="-1"/>
          <a:stretch>
            <a:fillRect/>
          </a:stretch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71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226150F-ED33-8E7E-C80B-C16389444794}"/>
              </a:ext>
            </a:extLst>
          </p:cNvPr>
          <p:cNvSpPr txBox="1"/>
          <p:nvPr/>
        </p:nvSpPr>
        <p:spPr>
          <a:xfrm>
            <a:off x="3662360" y="4481512"/>
            <a:ext cx="48672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Questions/comments?</a:t>
            </a:r>
          </a:p>
        </p:txBody>
      </p:sp>
      <p:pic>
        <p:nvPicPr>
          <p:cNvPr id="1026" name="Picture 2" descr="Noah Tursam on LinkedIn: After spending the past 17 years of my life in ...">
            <a:extLst>
              <a:ext uri="{FF2B5EF4-FFF2-40B4-BE49-F238E27FC236}">
                <a16:creationId xmlns:a16="http://schemas.microsoft.com/office/drawing/2014/main" id="{DFBD6DD5-EDDC-0A39-2BD0-B64AAB3F5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4" y="1084326"/>
            <a:ext cx="10700249" cy="32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5D7219-C285-0D0C-574E-075C4AD97109}"/>
              </a:ext>
            </a:extLst>
          </p:cNvPr>
          <p:cNvSpPr txBox="1"/>
          <p:nvPr/>
        </p:nvSpPr>
        <p:spPr>
          <a:xfrm>
            <a:off x="3662362" y="356592"/>
            <a:ext cx="48672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4" name="Picture 3" descr="A qr code with black dots&#10;&#10;AI-generated content may be incorrect.">
            <a:extLst>
              <a:ext uri="{FF2B5EF4-FFF2-40B4-BE49-F238E27FC236}">
                <a16:creationId xmlns:a16="http://schemas.microsoft.com/office/drawing/2014/main" id="{23DE8516-3F40-6C85-A582-407295E76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35" y="4394835"/>
            <a:ext cx="2463165" cy="2463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88EA7E-2F8E-97B4-5DE4-992E19886181}"/>
              </a:ext>
            </a:extLst>
          </p:cNvPr>
          <p:cNvSpPr txBox="1"/>
          <p:nvPr/>
        </p:nvSpPr>
        <p:spPr>
          <a:xfrm>
            <a:off x="8215690" y="6273225"/>
            <a:ext cx="151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LinkedIn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Nice idea, Jack!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1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F61FC-14D7-09A0-4799-6FAA58BA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34720" cy="1716255"/>
          </a:xfrm>
        </p:spPr>
        <p:txBody>
          <a:bodyPr anchor="b">
            <a:normAutofit/>
          </a:bodyPr>
          <a:lstStyle/>
          <a:p>
            <a:r>
              <a:rPr lang="en-US" sz="5600"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orange flag with a alligator head&#10;&#10;AI-generated content may be incorrect.">
            <a:extLst>
              <a:ext uri="{FF2B5EF4-FFF2-40B4-BE49-F238E27FC236}">
                <a16:creationId xmlns:a16="http://schemas.microsoft.com/office/drawing/2014/main" id="{F7E4698A-5712-3AC2-3ED7-E3627E10CD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08" r="-1" b="-1"/>
          <a:stretch>
            <a:fillRect/>
          </a:stretch>
        </p:blipFill>
        <p:spPr>
          <a:xfrm>
            <a:off x="279141" y="338551"/>
            <a:ext cx="5221625" cy="30103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AF9EF-AC99-2B67-D015-97D9535F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5384888" cy="3710427"/>
          </a:xfrm>
        </p:spPr>
        <p:txBody>
          <a:bodyPr anchor="t">
            <a:noAutofit/>
          </a:bodyPr>
          <a:lstStyle/>
          <a:p>
            <a:r>
              <a:rPr lang="en-US" sz="22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student at UF, MS in mech. </a:t>
            </a:r>
            <a:r>
              <a:rPr lang="en-US" sz="22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eng.</a:t>
            </a:r>
            <a:endParaRPr lang="en-US" sz="22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Specializing in FEM and mech. design</a:t>
            </a:r>
          </a:p>
          <a:p>
            <a:pPr lvl="1"/>
            <a:r>
              <a:rPr lang="en-US" sz="22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structural design/optimization</a:t>
            </a:r>
          </a:p>
          <a:p>
            <a:r>
              <a:rPr lang="en-US" sz="22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HVAC/controls</a:t>
            </a:r>
          </a:p>
          <a:p>
            <a:r>
              <a:rPr lang="en-US" sz="22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Thermal/fluids research: 2-phase flow</a:t>
            </a:r>
          </a:p>
          <a:p>
            <a:endParaRPr lang="en-US" sz="22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6C1BFF9-3FB3-199A-4F4E-323135C81EE1}"/>
              </a:ext>
            </a:extLst>
          </p:cNvPr>
          <p:cNvSpPr txBox="1"/>
          <p:nvPr/>
        </p:nvSpPr>
        <p:spPr>
          <a:xfrm>
            <a:off x="5779905" y="6432137"/>
            <a:ext cx="475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2-phase flow regimes based on relative liquid/gas velocities</a:t>
            </a:r>
          </a:p>
        </p:txBody>
      </p:sp>
      <p:pic>
        <p:nvPicPr>
          <p:cNvPr id="8" name="Picture 7" descr="A diagram of a cell culture&#10;&#10;AI-generated content may be incorrect.">
            <a:extLst>
              <a:ext uri="{FF2B5EF4-FFF2-40B4-BE49-F238E27FC236}">
                <a16:creationId xmlns:a16="http://schemas.microsoft.com/office/drawing/2014/main" id="{A2489F8B-DAF4-5731-295A-220B24C17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3" y="3509053"/>
            <a:ext cx="5221625" cy="321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6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008F-E673-9E3E-7B94-2EDBEA56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FD6FA-6BC0-6794-3BD5-326D89217858}"/>
              </a:ext>
            </a:extLst>
          </p:cNvPr>
          <p:cNvSpPr txBox="1"/>
          <p:nvPr/>
        </p:nvSpPr>
        <p:spPr>
          <a:xfrm>
            <a:off x="2121408" y="1780200"/>
            <a:ext cx="3364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simple: linear FEA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model and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Possibly 100% accurate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AF88B-3753-C498-237C-B56CCED6111A}"/>
              </a:ext>
            </a:extLst>
          </p:cNvPr>
          <p:cNvSpPr txBox="1"/>
          <p:nvPr/>
        </p:nvSpPr>
        <p:spPr>
          <a:xfrm>
            <a:off x="6465954" y="4501854"/>
            <a:ext cx="5056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more complex: nonlinear FEA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Hyper/hypo-elastic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deformation, inelasticity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and mental effort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72D320-E818-96E5-BAD9-8EA440C4B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80245"/>
            <a:ext cx="5382376" cy="3029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43A239-147C-AC6E-11D0-60210B4B5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76" y="4105657"/>
            <a:ext cx="5907778" cy="21207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55E060-EFFE-2A3C-2657-90756ED0BBD3}"/>
              </a:ext>
            </a:extLst>
          </p:cNvPr>
          <p:cNvSpPr txBox="1"/>
          <p:nvPr/>
        </p:nvSpPr>
        <p:spPr>
          <a:xfrm>
            <a:off x="558176" y="6226398"/>
            <a:ext cx="475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 compression of rubber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hyperelastic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material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04B3CF-6385-91E0-BD28-1DC5722E2841}"/>
              </a:ext>
            </a:extLst>
          </p:cNvPr>
          <p:cNvSpPr txBox="1"/>
          <p:nvPr/>
        </p:nvSpPr>
        <p:spPr>
          <a:xfrm>
            <a:off x="7653506" y="3609618"/>
            <a:ext cx="3215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heat transfer in piping system</a:t>
            </a:r>
          </a:p>
        </p:txBody>
      </p:sp>
    </p:spTree>
    <p:extLst>
      <p:ext uri="{BB962C8B-B14F-4D97-AF65-F5344CB8AC3E}">
        <p14:creationId xmlns:p14="http://schemas.microsoft.com/office/powerpoint/2010/main" val="179559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97C5-C95A-3632-7581-A0ED3CE7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Work (cont.)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B125B-F053-E2CA-A49E-30FE9E94C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22" y="1750578"/>
            <a:ext cx="4126834" cy="2397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E888F-0CFC-10DF-752F-1841E4215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162" y="4060493"/>
            <a:ext cx="4139216" cy="2395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75977E-C2AE-24FF-EC2C-F04C265CE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491" y="315530"/>
            <a:ext cx="4115738" cy="2395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E1B10-CC12-1125-5C70-374C4E265972}"/>
                  </a:ext>
                </a:extLst>
              </p:cNvPr>
              <p:cNvSpPr txBox="1"/>
              <p:nvPr/>
            </p:nvSpPr>
            <p:spPr>
              <a:xfrm>
                <a:off x="838200" y="5000340"/>
                <a:ext cx="4394292" cy="97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𝑢𝑡𝑝𝑢𝑡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𝑂𝑢𝑡𝑝𝑢𝑡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𝑛𝑝𝑢𝑡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𝐼𝑛𝑝𝑢𝑡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E1B10-CC12-1125-5C70-374C4E265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00340"/>
                <a:ext cx="4394292" cy="972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84CAEBF-312D-F325-644F-8B07E1367E19}"/>
              </a:ext>
            </a:extLst>
          </p:cNvPr>
          <p:cNvSpPr txBox="1"/>
          <p:nvPr/>
        </p:nvSpPr>
        <p:spPr>
          <a:xfrm>
            <a:off x="838200" y="5972444"/>
            <a:ext cx="325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State-space modeling, LQR algorithms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D376C2-DE5E-352B-2841-96B537D6F3B9}"/>
              </a:ext>
            </a:extLst>
          </p:cNvPr>
          <p:cNvSpPr txBox="1"/>
          <p:nvPr/>
        </p:nvSpPr>
        <p:spPr>
          <a:xfrm>
            <a:off x="7680490" y="2694012"/>
            <a:ext cx="3594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Input/output Bode plotting, transfer functions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E989B6-8C9E-24CB-3FC8-301F50F570D0}"/>
              </a:ext>
            </a:extLst>
          </p:cNvPr>
          <p:cNvSpPr txBox="1"/>
          <p:nvPr/>
        </p:nvSpPr>
        <p:spPr>
          <a:xfrm>
            <a:off x="664622" y="4147601"/>
            <a:ext cx="3578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Step/ramp response testing, transfer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DF16D-CB04-D477-E19A-041BB4019A8E}"/>
              </a:ext>
            </a:extLst>
          </p:cNvPr>
          <p:cNvSpPr txBox="1"/>
          <p:nvPr/>
        </p:nvSpPr>
        <p:spPr>
          <a:xfrm>
            <a:off x="7388162" y="6455623"/>
            <a:ext cx="396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controller for desired system behavior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926B44-4203-9CF0-7600-11E445003EEB}"/>
              </a:ext>
            </a:extLst>
          </p:cNvPr>
          <p:cNvCxnSpPr>
            <a:cxnSpLocks/>
          </p:cNvCxnSpPr>
          <p:nvPr/>
        </p:nvCxnSpPr>
        <p:spPr>
          <a:xfrm>
            <a:off x="4893007" y="3429000"/>
            <a:ext cx="2184449" cy="126356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C857AB-D048-FFB1-F88A-11381BBAACD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232492" y="5486691"/>
            <a:ext cx="184496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824142-33A3-6B4D-3B4F-7C8BD1156803}"/>
              </a:ext>
            </a:extLst>
          </p:cNvPr>
          <p:cNvCxnSpPr>
            <a:cxnSpLocks/>
          </p:cNvCxnSpPr>
          <p:nvPr/>
        </p:nvCxnSpPr>
        <p:spPr>
          <a:xfrm>
            <a:off x="8939784" y="3078435"/>
            <a:ext cx="0" cy="8287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tar: 7 Points 25">
            <a:extLst>
              <a:ext uri="{FF2B5EF4-FFF2-40B4-BE49-F238E27FC236}">
                <a16:creationId xmlns:a16="http://schemas.microsoft.com/office/drawing/2014/main" id="{992D8484-E16E-0392-576C-08C7F41B6346}"/>
              </a:ext>
            </a:extLst>
          </p:cNvPr>
          <p:cNvSpPr/>
          <p:nvPr/>
        </p:nvSpPr>
        <p:spPr>
          <a:xfrm>
            <a:off x="5321573" y="1078080"/>
            <a:ext cx="1828800" cy="1828800"/>
          </a:xfrm>
          <a:prstGeom prst="star7">
            <a:avLst/>
          </a:prstGeom>
          <a:solidFill>
            <a:srgbClr val="E2D41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tuning,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D779E0-93A4-A700-BD5A-D6F13AE72350}"/>
              </a:ext>
            </a:extLst>
          </p:cNvPr>
          <p:cNvCxnSpPr>
            <a:cxnSpLocks/>
          </p:cNvCxnSpPr>
          <p:nvPr/>
        </p:nvCxnSpPr>
        <p:spPr>
          <a:xfrm>
            <a:off x="6701438" y="3078435"/>
            <a:ext cx="686724" cy="98205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49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543F-2A53-ADFD-9FC8-FFECF82B8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C6CC8-2190-FBD3-2D9A-3145AA423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616"/>
            <a:ext cx="10515600" cy="466725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System/controller design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Modeling/simulation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based on design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Drawings: electrical, P&amp;ID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On-Site Execution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Installation/configuration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Point-to-point checks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Controller tuning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system testing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A835B-FBB5-F9F8-D46D-4F93488BDDE8}"/>
              </a:ext>
            </a:extLst>
          </p:cNvPr>
          <p:cNvSpPr txBox="1"/>
          <p:nvPr/>
        </p:nvSpPr>
        <p:spPr>
          <a:xfrm>
            <a:off x="7403592" y="3246120"/>
            <a:ext cx="42153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 travel to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$23 hourly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“intern work”</a:t>
            </a:r>
          </a:p>
        </p:txBody>
      </p:sp>
      <p:pic>
        <p:nvPicPr>
          <p:cNvPr id="5" name="Picture 2" descr="On-off control system – x-engineer.org">
            <a:extLst>
              <a:ext uri="{FF2B5EF4-FFF2-40B4-BE49-F238E27FC236}">
                <a16:creationId xmlns:a16="http://schemas.microsoft.com/office/drawing/2014/main" id="{2321DC67-932F-9724-7556-41E8855DA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11" y="0"/>
            <a:ext cx="6961789" cy="288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3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CB61-CBE4-C3D8-8C50-3BFA6F50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</a:p>
        </p:txBody>
      </p:sp>
      <p:pic>
        <p:nvPicPr>
          <p:cNvPr id="4" name="Picture 3" descr="A group of white pieces of paper&#10;&#10;AI-generated content may be incorrect.">
            <a:extLst>
              <a:ext uri="{FF2B5EF4-FFF2-40B4-BE49-F238E27FC236}">
                <a16:creationId xmlns:a16="http://schemas.microsoft.com/office/drawing/2014/main" id="{D1858394-7770-DD80-5128-30932D98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r="23473"/>
          <a:stretch>
            <a:fillRect/>
          </a:stretch>
        </p:blipFill>
        <p:spPr>
          <a:xfrm rot="5400000">
            <a:off x="5146477" y="-187522"/>
            <a:ext cx="6858001" cy="7233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0C21DD-3D55-9397-8327-30DF04D41351}"/>
              </a:ext>
            </a:extLst>
          </p:cNvPr>
          <p:cNvSpPr txBox="1"/>
          <p:nvPr/>
        </p:nvSpPr>
        <p:spPr>
          <a:xfrm>
            <a:off x="838200" y="2121408"/>
            <a:ext cx="3075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“Intern work”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1350 temperature sensor labels</a:t>
            </a:r>
          </a:p>
        </p:txBody>
      </p:sp>
    </p:spTree>
    <p:extLst>
      <p:ext uri="{BB962C8B-B14F-4D97-AF65-F5344CB8AC3E}">
        <p14:creationId xmlns:p14="http://schemas.microsoft.com/office/powerpoint/2010/main" val="198036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6979F-B834-3D7A-ACC1-50D17317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just kidding</a:t>
            </a:r>
          </a:p>
        </p:txBody>
      </p:sp>
      <p:pic>
        <p:nvPicPr>
          <p:cNvPr id="4098" name="Picture 2" descr="Image result for rick roll gif">
            <a:extLst>
              <a:ext uri="{FF2B5EF4-FFF2-40B4-BE49-F238E27FC236}">
                <a16:creationId xmlns:a16="http://schemas.microsoft.com/office/drawing/2014/main" id="{51AFAD7C-22E5-817D-AE76-3D41023C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333830"/>
            <a:ext cx="5587119" cy="419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0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outheast US map white">
            <a:extLst>
              <a:ext uri="{FF2B5EF4-FFF2-40B4-BE49-F238E27FC236}">
                <a16:creationId xmlns:a16="http://schemas.microsoft.com/office/drawing/2014/main" id="{34B216D2-7AF0-F656-ECF2-CDE563E1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3971"/>
            <a:ext cx="582866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091D8-B2EF-0D3C-53A5-601D14B7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Reality: RBT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40C26-285F-770E-743D-D16E79FFE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Full-time relocation to MS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data center campus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Entirely on-site execution phase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P2P checks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troubleshooting/wiring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system testing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Worked with BMS team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commissioning/testing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new hires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1C10D90-B85D-315D-DC9A-A3264EF2D9DF}"/>
              </a:ext>
            </a:extLst>
          </p:cNvPr>
          <p:cNvSpPr/>
          <p:nvPr/>
        </p:nvSpPr>
        <p:spPr>
          <a:xfrm>
            <a:off x="7766447" y="3968496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E6C359-3528-348F-04C4-F3F17B9A34AB}"/>
              </a:ext>
            </a:extLst>
          </p:cNvPr>
          <p:cNvSpPr/>
          <p:nvPr/>
        </p:nvSpPr>
        <p:spPr>
          <a:xfrm>
            <a:off x="7738872" y="4654296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82929F-311E-2DBD-13D2-92C94421446B}"/>
              </a:ext>
            </a:extLst>
          </p:cNvPr>
          <p:cNvSpPr/>
          <p:nvPr/>
        </p:nvSpPr>
        <p:spPr>
          <a:xfrm>
            <a:off x="7766447" y="3365373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7AAFB6-C62F-3F86-B578-50F192AFB63B}"/>
              </a:ext>
            </a:extLst>
          </p:cNvPr>
          <p:cNvSpPr/>
          <p:nvPr/>
        </p:nvSpPr>
        <p:spPr>
          <a:xfrm>
            <a:off x="9988296" y="5398008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7D1D2B-133E-7F82-36D2-7EE71DECDFDE}"/>
              </a:ext>
            </a:extLst>
          </p:cNvPr>
          <p:cNvSpPr/>
          <p:nvPr/>
        </p:nvSpPr>
        <p:spPr>
          <a:xfrm>
            <a:off x="9546336" y="4654296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21E13A-DF7A-D868-1B30-4B909C1215E0}"/>
              </a:ext>
            </a:extLst>
          </p:cNvPr>
          <p:cNvSpPr/>
          <p:nvPr/>
        </p:nvSpPr>
        <p:spPr>
          <a:xfrm>
            <a:off x="9010332" y="3785616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Download Amazon Web Services (AWS) Logo in SVG Vector or PNG File ...">
            <a:extLst>
              <a:ext uri="{FF2B5EF4-FFF2-40B4-BE49-F238E27FC236}">
                <a16:creationId xmlns:a16="http://schemas.microsoft.com/office/drawing/2014/main" id="{620C452F-09C9-F21A-580D-8ED6A45F9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32" y="348806"/>
            <a:ext cx="2518029" cy="16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2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0C22-70F6-F01D-6412-A1CE044E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1736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102-104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55F9D9-8CFA-67E0-9471-FA455EB58FD1}"/>
              </a:ext>
            </a:extLst>
          </p:cNvPr>
          <p:cNvSpPr/>
          <p:nvPr/>
        </p:nvSpPr>
        <p:spPr>
          <a:xfrm>
            <a:off x="4974336" y="1951182"/>
            <a:ext cx="2267712" cy="3657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F249F-6794-CA54-73F0-09ACE8478503}"/>
              </a:ext>
            </a:extLst>
          </p:cNvPr>
          <p:cNvSpPr/>
          <p:nvPr/>
        </p:nvSpPr>
        <p:spPr>
          <a:xfrm>
            <a:off x="7241310" y="1951182"/>
            <a:ext cx="1828800" cy="365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Romp02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B09AD6-7E15-3D75-B78F-22FB90C535D0}"/>
              </a:ext>
            </a:extLst>
          </p:cNvPr>
          <p:cNvSpPr/>
          <p:nvPr/>
        </p:nvSpPr>
        <p:spPr>
          <a:xfrm>
            <a:off x="9070110" y="1951182"/>
            <a:ext cx="1828800" cy="365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Romp08 &gt;&gt;&gt; Romp12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&gt;&gt;&gt; 2.6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68F4F-F06C-E645-A029-88D69A6BFE8F}"/>
              </a:ext>
            </a:extLst>
          </p:cNvPr>
          <p:cNvSpPr/>
          <p:nvPr/>
        </p:nvSpPr>
        <p:spPr>
          <a:xfrm>
            <a:off x="3145536" y="1951182"/>
            <a:ext cx="1828800" cy="365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Romp01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56BB0B-658C-5DFA-83E3-4EC43DE83C90}"/>
              </a:ext>
            </a:extLst>
          </p:cNvPr>
          <p:cNvSpPr/>
          <p:nvPr/>
        </p:nvSpPr>
        <p:spPr>
          <a:xfrm>
            <a:off x="1316736" y="1951182"/>
            <a:ext cx="1828800" cy="365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Romp07 &lt;&lt;&lt; Romp03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 &lt;&lt;&lt; 1.2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39B98C-8DA0-6652-ACE4-15A5025D4EC9}"/>
              </a:ext>
            </a:extLst>
          </p:cNvPr>
          <p:cNvSpPr/>
          <p:nvPr/>
        </p:nvSpPr>
        <p:spPr>
          <a:xfrm>
            <a:off x="4974336" y="1951182"/>
            <a:ext cx="2267712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 Room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4ADC86-C230-D933-EA1C-171092F9F402}"/>
              </a:ext>
            </a:extLst>
          </p:cNvPr>
          <p:cNvSpPr/>
          <p:nvPr/>
        </p:nvSpPr>
        <p:spPr>
          <a:xfrm>
            <a:off x="4644414" y="1219662"/>
            <a:ext cx="731520" cy="7315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Tank 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ECD34C-461A-F391-570D-B2E1F12E964D}"/>
              </a:ext>
            </a:extLst>
          </p:cNvPr>
          <p:cNvSpPr/>
          <p:nvPr/>
        </p:nvSpPr>
        <p:spPr>
          <a:xfrm>
            <a:off x="5376303" y="1219662"/>
            <a:ext cx="731520" cy="7315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Tank 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F80BB1-9E7C-5C72-6BAD-52AC0A1ECF91}"/>
              </a:ext>
            </a:extLst>
          </p:cNvPr>
          <p:cNvSpPr/>
          <p:nvPr/>
        </p:nvSpPr>
        <p:spPr>
          <a:xfrm>
            <a:off x="6108192" y="1219662"/>
            <a:ext cx="731520" cy="7315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Tank 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7383D1-9A43-21E0-1B39-9CCE1B2477C4}"/>
              </a:ext>
            </a:extLst>
          </p:cNvPr>
          <p:cNvSpPr/>
          <p:nvPr/>
        </p:nvSpPr>
        <p:spPr>
          <a:xfrm>
            <a:off x="6838236" y="1219662"/>
            <a:ext cx="731520" cy="7315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Tank 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EB0F2A-9658-66AF-8C11-77D0A03AF08E}"/>
              </a:ext>
            </a:extLst>
          </p:cNvPr>
          <p:cNvCxnSpPr>
            <a:cxnSpLocks/>
          </p:cNvCxnSpPr>
          <p:nvPr/>
        </p:nvCxnSpPr>
        <p:spPr>
          <a:xfrm>
            <a:off x="1304913" y="6003636"/>
            <a:ext cx="958217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7339C1-F633-952C-77DC-19467412F404}"/>
              </a:ext>
            </a:extLst>
          </p:cNvPr>
          <p:cNvCxnSpPr>
            <a:cxnSpLocks/>
          </p:cNvCxnSpPr>
          <p:nvPr/>
        </p:nvCxnSpPr>
        <p:spPr>
          <a:xfrm>
            <a:off x="11309927" y="1951182"/>
            <a:ext cx="0" cy="36576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A6B94F2-987D-E2D8-E79A-54F4D8E2EC9B}"/>
              </a:ext>
            </a:extLst>
          </p:cNvPr>
          <p:cNvSpPr txBox="1"/>
          <p:nvPr/>
        </p:nvSpPr>
        <p:spPr>
          <a:xfrm>
            <a:off x="5658382" y="6033297"/>
            <a:ext cx="89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3D5F48-925F-13EA-E58C-23F7146EFA3D}"/>
              </a:ext>
            </a:extLst>
          </p:cNvPr>
          <p:cNvSpPr txBox="1"/>
          <p:nvPr/>
        </p:nvSpPr>
        <p:spPr>
          <a:xfrm>
            <a:off x="11342809" y="3549149"/>
            <a:ext cx="75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200’</a:t>
            </a:r>
          </a:p>
        </p:txBody>
      </p:sp>
    </p:spTree>
    <p:extLst>
      <p:ext uri="{BB962C8B-B14F-4D97-AF65-F5344CB8AC3E}">
        <p14:creationId xmlns:p14="http://schemas.microsoft.com/office/powerpoint/2010/main" val="86050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641</Words>
  <Application>Microsoft Office PowerPoint</Application>
  <PresentationFormat>Widescreen</PresentationFormat>
  <Paragraphs>182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Co-Op Reflection Summer 2025</vt:lpstr>
      <vt:lpstr>Who am I?</vt:lpstr>
      <vt:lpstr>My Work</vt:lpstr>
      <vt:lpstr>My Work (cont.)</vt:lpstr>
      <vt:lpstr>Expectations</vt:lpstr>
      <vt:lpstr>Reality</vt:lpstr>
      <vt:lpstr>… just kidding</vt:lpstr>
      <vt:lpstr>Reality: RBT</vt:lpstr>
      <vt:lpstr>JAN 102-104</vt:lpstr>
      <vt:lpstr>Industrial Water (IW) Room Overview</vt:lpstr>
      <vt:lpstr>Romp Overview</vt:lpstr>
      <vt:lpstr>What I Loved</vt:lpstr>
      <vt:lpstr>What I Did Not Expect</vt:lpstr>
      <vt:lpstr>What I Learned (about engineering)</vt:lpstr>
      <vt:lpstr>What I Learned (about life)</vt:lpstr>
      <vt:lpstr>Future Plans</vt:lpstr>
      <vt:lpstr>Acknowledgements</vt:lpstr>
      <vt:lpstr>Acknowledgments (cont.)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Jackson Sammartino</dc:creator>
  <cp:lastModifiedBy>Jackson Sammartino</cp:lastModifiedBy>
  <cp:revision>271</cp:revision>
  <dcterms:created xsi:type="dcterms:W3CDTF">2025-07-11T16:56:35Z</dcterms:created>
  <dcterms:modified xsi:type="dcterms:W3CDTF">2025-08-03T13:00:06Z</dcterms:modified>
</cp:coreProperties>
</file>